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80" r:id="rId2"/>
    <p:sldId id="258" r:id="rId3"/>
    <p:sldId id="286" r:id="rId4"/>
    <p:sldId id="288" r:id="rId5"/>
    <p:sldId id="289" r:id="rId6"/>
    <p:sldId id="292" r:id="rId7"/>
    <p:sldId id="290" r:id="rId8"/>
    <p:sldId id="299" r:id="rId9"/>
    <p:sldId id="300" r:id="rId10"/>
    <p:sldId id="291" r:id="rId11"/>
    <p:sldId id="301" r:id="rId12"/>
    <p:sldId id="287" r:id="rId13"/>
    <p:sldId id="293" r:id="rId14"/>
    <p:sldId id="294" r:id="rId15"/>
    <p:sldId id="295" r:id="rId16"/>
    <p:sldId id="302" r:id="rId17"/>
    <p:sldId id="303" r:id="rId18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6E7E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6"/>
    <p:restoredTop sz="77364"/>
  </p:normalViewPr>
  <p:slideViewPr>
    <p:cSldViewPr snapToGrid="0" snapToObjects="1" showGuides="1">
      <p:cViewPr>
        <p:scale>
          <a:sx n="50" d="100"/>
          <a:sy n="50" d="100"/>
        </p:scale>
        <p:origin x="144" y="160"/>
      </p:cViewPr>
      <p:guideLst>
        <p:guide orient="horz" pos="4320"/>
        <p:guide pos="7633"/>
      </p:guideLst>
    </p:cSldViewPr>
  </p:slideViewPr>
  <p:notesTextViewPr>
    <p:cViewPr>
      <p:scale>
        <a:sx n="1" d="1"/>
        <a:sy n="1" d="1"/>
      </p:scale>
      <p:origin x="0" y="-16"/>
    </p:cViewPr>
  </p:notesTextViewPr>
  <p:notesViewPr>
    <p:cSldViewPr snapToGrid="0" snapToObjects="1" showGuides="1">
      <p:cViewPr varScale="1">
        <p:scale>
          <a:sx n="91" d="100"/>
          <a:sy n="91" d="100"/>
        </p:scale>
        <p:origin x="328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FFC7C-0376-E44D-ACA0-D60DC10B59F7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6CEB7-CA9E-364F-BFA0-4F3CF7BA9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8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89989-881F-7540-9B89-64BCC68B1E09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858C2-9820-DF44-A17D-8054FE886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5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many trees are there in New York City?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staying in Weehawken, and I got off the port authority terminal and came all the way here, and I didn't see a single tree.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don't know if there's any trees all over New York City, but at least I thought there were no trees in Manhattan.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in Central Park and in small parks, there are many trees.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I decided that the tree of New York City was the topic of the presentation.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Actually, The first data of environment category of NYC open data is about Tree. this is a secret</a:t>
            </a:r>
          </a:p>
          <a:p>
            <a:endParaRPr lang="en-US" altLang="ko-KR" dirty="0"/>
          </a:p>
          <a:p>
            <a:r>
              <a:rPr lang="ko-KR" altLang="en-US" dirty="0" err="1"/>
              <a:t>뉴욕시에</a:t>
            </a:r>
            <a:r>
              <a:rPr lang="ko-KR" altLang="en-US" dirty="0"/>
              <a:t> 나무가 얼마나 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저는 </a:t>
            </a:r>
            <a:r>
              <a:rPr lang="ko-KR" altLang="en-US" dirty="0" err="1"/>
              <a:t>위호큰에</a:t>
            </a:r>
            <a:r>
              <a:rPr lang="ko-KR" altLang="en-US" dirty="0"/>
              <a:t> 머물고 있는데 </a:t>
            </a:r>
            <a:r>
              <a:rPr lang="en-US" altLang="ko-KR" dirty="0"/>
              <a:t>port authority</a:t>
            </a:r>
            <a:r>
              <a:rPr lang="ko-KR" altLang="en-US" dirty="0"/>
              <a:t>터미널에서 내려서 여기까지 오는데 나무를 단 한 그루도 보지 못했습니다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뉴욕시</a:t>
            </a:r>
            <a:r>
              <a:rPr lang="ko-KR" altLang="en-US" dirty="0"/>
              <a:t> 전체에 가로수가 하나도 </a:t>
            </a:r>
            <a:r>
              <a:rPr lang="ko-KR" altLang="en-US" dirty="0" err="1"/>
              <a:t>없을리는</a:t>
            </a:r>
            <a:r>
              <a:rPr lang="ko-KR" altLang="en-US" dirty="0"/>
              <a:t> 없겠지만 적어도 </a:t>
            </a:r>
            <a:r>
              <a:rPr lang="ko-KR" altLang="en-US" dirty="0" err="1"/>
              <a:t>맨하탄에는</a:t>
            </a:r>
            <a:r>
              <a:rPr lang="ko-KR" altLang="en-US" dirty="0"/>
              <a:t> 나무가 없는 줄 알았어요</a:t>
            </a:r>
            <a:endParaRPr lang="en-US" altLang="ko-KR" dirty="0"/>
          </a:p>
          <a:p>
            <a:r>
              <a:rPr lang="ko-KR" altLang="en-US" dirty="0"/>
              <a:t>하지만 센트럴파크나 곳곳의 작은 공원에는 또 나무가 많이 있죠</a:t>
            </a:r>
            <a:endParaRPr lang="en-US" altLang="ko-KR" dirty="0"/>
          </a:p>
          <a:p>
            <a:r>
              <a:rPr lang="ko-KR" altLang="en-US" dirty="0"/>
              <a:t>그래서 뉴욕시의 나무를 주제로 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 </a:t>
            </a:r>
            <a:r>
              <a:rPr lang="en-US" altLang="ko-KR" dirty="0"/>
              <a:t>NYC open data</a:t>
            </a:r>
            <a:r>
              <a:rPr lang="ko-KR" altLang="en-US" dirty="0"/>
              <a:t>에 제일 처음에 나무 데이터가 있어서 이것으로 </a:t>
            </a:r>
            <a:r>
              <a:rPr lang="ko-KR" altLang="en-US" dirty="0" err="1"/>
              <a:t>정한건</a:t>
            </a:r>
            <a:r>
              <a:rPr lang="ko-KR" altLang="en-US" dirty="0"/>
              <a:t> 비밀이에요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236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largest percentage of street tree complaints is dead tree. 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gather similar complaints, the ratio is larger.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가로수 관련 민원 중 가장 많은 비율을 차지하는 </a:t>
            </a:r>
            <a:r>
              <a:rPr lang="en-US" altLang="ko-KR" dirty="0"/>
              <a:t>description</a:t>
            </a:r>
            <a:r>
              <a:rPr lang="ko-KR" altLang="en-US" dirty="0"/>
              <a:t>을 보면 </a:t>
            </a:r>
            <a:r>
              <a:rPr lang="en-US" altLang="ko-KR" dirty="0"/>
              <a:t>dead tree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비슷한 </a:t>
            </a:r>
            <a:r>
              <a:rPr lang="ko-KR" altLang="en-US" dirty="0" err="1"/>
              <a:t>민원끼리</a:t>
            </a:r>
            <a:r>
              <a:rPr lang="ko-KR" altLang="en-US" dirty="0"/>
              <a:t> 모아보면 비율은 더 큽니다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15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Various statistics for NYC trees.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get the information about which trees are the most, what size trees are the most.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thought that NYC would have planted a lot of trees with high health rates because of the complaints about dead trees from data so far.</a:t>
            </a:r>
            <a:endParaRPr lang="en-US" altLang="ko-KR" dirty="0"/>
          </a:p>
          <a:p>
            <a:endParaRPr lang="en-US" altLang="ko-KR" dirty="0"/>
          </a:p>
          <a:p>
            <a:r>
              <a:rPr lang="en-US" dirty="0"/>
              <a:t>NYC </a:t>
            </a:r>
            <a:r>
              <a:rPr lang="ko-KR" altLang="en-US" dirty="0"/>
              <a:t>가로수에 대한 다양한 통계입니다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나무가 가장 많은지</a:t>
            </a:r>
            <a:r>
              <a:rPr lang="en-US" altLang="ko-KR" dirty="0"/>
              <a:t>,</a:t>
            </a:r>
            <a:r>
              <a:rPr lang="ko-KR" altLang="en-US" dirty="0"/>
              <a:t> 어떤 크기의 나무가 가장 많은지 등의 정보를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지금까지의 데이터를 통해서 죽은 나무에 대한 불만이 많기 때문에 </a:t>
            </a:r>
            <a:r>
              <a:rPr lang="en-US" altLang="ko-KR" dirty="0"/>
              <a:t>NYC</a:t>
            </a:r>
            <a:r>
              <a:rPr lang="ko-KR" altLang="en-US" dirty="0"/>
              <a:t>에서는 건강한 비율이 높은 품종의 나무를</a:t>
            </a:r>
            <a:endParaRPr lang="en-US" altLang="ko-KR" dirty="0"/>
          </a:p>
          <a:p>
            <a:r>
              <a:rPr lang="ko-KR" altLang="en-US" dirty="0"/>
              <a:t>많이 심었을 것이라고 생각했습니다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60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let's check the health status rank of the street trees.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compared the ranking of the quantity of trees in the NYC and the proportion of healthy trees.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it. It's not relevant at all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case there is distortion due to trees that are low in quantity, even if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 top 20 is the same result.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그러면 이제 나무의 </a:t>
            </a:r>
            <a:r>
              <a:rPr lang="ko-KR" altLang="en-US" dirty="0" err="1"/>
              <a:t>품종별</a:t>
            </a:r>
            <a:r>
              <a:rPr lang="ko-KR" altLang="en-US" dirty="0"/>
              <a:t> 건강 상태</a:t>
            </a:r>
            <a:r>
              <a:rPr lang="en-US" altLang="ko-KR" dirty="0"/>
              <a:t> </a:t>
            </a:r>
            <a:r>
              <a:rPr lang="ko-KR" altLang="en-US" dirty="0"/>
              <a:t>순위를 확인하겠습니다</a:t>
            </a:r>
            <a:endParaRPr lang="en-US" altLang="ko-KR" dirty="0"/>
          </a:p>
          <a:p>
            <a:r>
              <a:rPr lang="ko-KR" altLang="en-US" dirty="0"/>
              <a:t>뉴욕시의 나무 수량 순위와 건강한 나무 비율 순위를 비교하였습니다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이렇습니다</a:t>
            </a:r>
            <a:r>
              <a:rPr lang="en-US" altLang="ko-KR" dirty="0"/>
              <a:t>. </a:t>
            </a:r>
            <a:r>
              <a:rPr lang="ko-KR" altLang="en-US" dirty="0"/>
              <a:t>전혀 관련이 없네요</a:t>
            </a:r>
            <a:r>
              <a:rPr lang="en-US" altLang="ko-KR" dirty="0"/>
              <a:t>;;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혹시나 수량이 적은 나무때문에 왜곡이 </a:t>
            </a:r>
            <a:r>
              <a:rPr lang="ko-KR" altLang="en-US" dirty="0" err="1"/>
              <a:t>있을까봐</a:t>
            </a:r>
            <a:r>
              <a:rPr lang="ko-KR" altLang="en-US" dirty="0"/>
              <a:t> </a:t>
            </a:r>
            <a:r>
              <a:rPr lang="en-US" altLang="ko-KR" dirty="0"/>
              <a:t>top20</a:t>
            </a:r>
            <a:r>
              <a:rPr lang="ko-KR" altLang="en-US" dirty="0"/>
              <a:t>만 확인해도 결과는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48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let's look for other relevant data.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the size of the trees by status and the size by problem.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이제 연관성 있는 다른 데이터를 찾아보겠습니다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나무의 </a:t>
            </a:r>
            <a:r>
              <a:rPr lang="ko-KR" altLang="en-US" dirty="0" err="1"/>
              <a:t>상태별</a:t>
            </a:r>
            <a:r>
              <a:rPr lang="ko-KR" altLang="en-US" dirty="0"/>
              <a:t> 크기와 </a:t>
            </a:r>
            <a:r>
              <a:rPr lang="ko-KR" altLang="en-US" dirty="0" err="1"/>
              <a:t>문제점별</a:t>
            </a:r>
            <a:r>
              <a:rPr lang="ko-KR" altLang="en-US" dirty="0"/>
              <a:t> 크기도 비교해 봅니다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71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the percentage of trees by status, the proportion by region and the proportion by variety.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hard to find anything special.</a:t>
            </a:r>
          </a:p>
          <a:p>
            <a:endParaRPr lang="en-US" altLang="ko-KR" dirty="0"/>
          </a:p>
          <a:p>
            <a:r>
              <a:rPr lang="ko-KR" altLang="en-US" dirty="0"/>
              <a:t>나무의 </a:t>
            </a:r>
            <a:r>
              <a:rPr lang="ko-KR" altLang="en-US" dirty="0" err="1"/>
              <a:t>상태별</a:t>
            </a:r>
            <a:r>
              <a:rPr lang="ko-KR" altLang="en-US" dirty="0"/>
              <a:t> 비율과 지역별 비율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품종별</a:t>
            </a:r>
            <a:r>
              <a:rPr lang="ko-KR" altLang="en-US" dirty="0"/>
              <a:t> 비율도 확인해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특별한 내용을 찾기 </a:t>
            </a:r>
            <a:r>
              <a:rPr lang="ko-KR" altLang="en-US" dirty="0" err="1"/>
              <a:t>힘듦니다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3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Compared data by borough.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course, the number of complaints and the number of trees are in proportion.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자치구별로 데이터를 비교하였습니다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불만 건수와 나무 건수는 비례한다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04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graph also shows a proportional relationship between the number of complaints and the size of the trees.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proportional to the number of trees and the size of trees, and the more trees there are, the older the trees, and the larger the trees are.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그래프는 또한 불평의 수와 나무 크기 사이의 비례 관계를 보여줍니다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나무의 수량과 나무의 크기 또한 비례한다고 볼 수 있는데 나무의 수량이 많을수록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오래된 나무가 많고 이는 또한 큰 나무가 많다고 생각해볼 수 있습니다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05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tried a lot to find a meaningful relationship, but it was hard to produce any good results.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quantified data is only the diameter of the tree and, except for the region, it was hard to find the appropriate data for classification.</a:t>
            </a:r>
            <a:br>
              <a:rPr lang="en-US" dirty="0"/>
            </a:b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I have time later, I would like to use data related to pedestrian inconvenience that I did not use very much in this analysis.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would be interesting to analyze abnormal stem or root conditions and related data.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뭔가 </a:t>
            </a:r>
            <a:r>
              <a:rPr lang="ko-KR" altLang="en-US" dirty="0" err="1"/>
              <a:t>의미있는</a:t>
            </a:r>
            <a:r>
              <a:rPr lang="ko-KR" altLang="en-US" dirty="0"/>
              <a:t> 관계를 찾아보려고 많이 노력했지만 좋은 결과를 이끌어 내기에는 힘들었습니다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수치화 된 데이터가 나무의 </a:t>
            </a:r>
            <a:r>
              <a:rPr lang="ko-KR" altLang="en-US" dirty="0" err="1"/>
              <a:t>지름밖에</a:t>
            </a:r>
            <a:r>
              <a:rPr lang="ko-KR" altLang="en-US" dirty="0"/>
              <a:t> 없고 지역을 제외하고는 분류의 기준으로 삼기에 적당한 데이터를 찾기 힘들었습니다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추후에 시간이 된다면 이번 분석에서 별로 사용하지 않은 보행자의 불편과 관련된 데이터를 사용해보고 싶습니다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비정상적인 줄기나 뿌리의 상태와 관련 데이터를 분석해 보면 재미있을 것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what standard did New York City choose to plant trees?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many reasons, I would have planted the strongest tree in the region.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course, the price and the shape are important. However, all data were not available,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only the tree data available from NYC OPEN DATA and 311 service request data were analyzed.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I'd like to see if there's a relationship between complaints about trees and street tree data.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뉴욕시는</a:t>
            </a:r>
            <a:r>
              <a:rPr lang="ko-KR" altLang="en-US" dirty="0"/>
              <a:t> 어떤 기준으로 가로수를 선택하여 </a:t>
            </a:r>
            <a:r>
              <a:rPr lang="ko-KR" altLang="en-US" dirty="0" err="1"/>
              <a:t>심었을까요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여러가지 이유가 있겠지만 저라면 이 지역에서 가장 튼튼하게 자랄 수 있는 나무를 심었을 것 같습니다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물론 가격과 모양 등도 중요하겠죠</a:t>
            </a:r>
            <a:r>
              <a:rPr lang="en-US" altLang="ko-KR" dirty="0"/>
              <a:t>.</a:t>
            </a:r>
            <a:r>
              <a:rPr lang="ko-KR" altLang="en-US" dirty="0"/>
              <a:t> 하지만 모든 데이터를 다 구할 수는 없으니 </a:t>
            </a:r>
            <a:endParaRPr lang="en-US" altLang="ko-KR" dirty="0"/>
          </a:p>
          <a:p>
            <a:r>
              <a:rPr lang="en-US" dirty="0"/>
              <a:t>NYC OPEN DATA</a:t>
            </a:r>
            <a:r>
              <a:rPr lang="ko-KR" altLang="en-US" dirty="0"/>
              <a:t>에서 구할 수 있는 </a:t>
            </a:r>
            <a:r>
              <a:rPr lang="en-US" altLang="ko-KR" dirty="0"/>
              <a:t>tree data</a:t>
            </a:r>
            <a:r>
              <a:rPr lang="ko-KR" altLang="en-US" dirty="0"/>
              <a:t>와 </a:t>
            </a:r>
            <a:r>
              <a:rPr lang="en-US" altLang="ko-KR" dirty="0"/>
              <a:t>311 service request data</a:t>
            </a:r>
            <a:r>
              <a:rPr lang="ko-KR" altLang="en-US" dirty="0"/>
              <a:t>만 이용하여 분석하였습니다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가로수에 대한 민원과 가로수 데이터 사이에 어떤 관계가 있는지도 확인해 보려고 합니다</a:t>
            </a:r>
            <a:r>
              <a:rPr lang="en-US" altLang="ko-KR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Let's take a look at the overall distribution of trees before we do the analysis.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the distribution of street trees and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311requests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New York City.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That's the size of the tree, even though only 10 percent of the trees are randomly extracted and marked.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fact, there are about 680,000 trees in New York City.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분석을 하기 전에 전반적인 가로수의 분포를 먼저 살펴보겠습니다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err="1"/>
              <a:t>뉴욕시</a:t>
            </a:r>
            <a:r>
              <a:rPr lang="ko-KR" altLang="en-US" dirty="0"/>
              <a:t> 가로수의 분포와 민원의 분포입니다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나무는 전체의 </a:t>
            </a:r>
            <a:r>
              <a:rPr lang="en-US" altLang="ko-KR" dirty="0"/>
              <a:t>10%</a:t>
            </a:r>
            <a:r>
              <a:rPr lang="ko-KR" altLang="en-US" dirty="0"/>
              <a:t>만 </a:t>
            </a:r>
            <a:r>
              <a:rPr lang="ko-KR" altLang="en-US" dirty="0" err="1"/>
              <a:t>랜덤하게</a:t>
            </a:r>
            <a:r>
              <a:rPr lang="ko-KR" altLang="en-US" dirty="0"/>
              <a:t> 추출해서 표시했는데도 저 정도 입니다</a:t>
            </a:r>
            <a:r>
              <a:rPr lang="en-US" altLang="ko-KR" dirty="0"/>
              <a:t>.</a:t>
            </a:r>
            <a:r>
              <a:rPr lang="ko-KR" altLang="en-US" dirty="0"/>
              <a:t> 실제로 뉴욕에는 약 </a:t>
            </a:r>
            <a:r>
              <a:rPr lang="en-US" altLang="ko-KR" dirty="0"/>
              <a:t>68</a:t>
            </a:r>
            <a:r>
              <a:rPr lang="ko-KR" altLang="en-US" dirty="0"/>
              <a:t>만 그루의 가로수가 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7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results are displayed on the same map. Of course, the more trees there are, the more complaints there are.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map just shows that it's distributed evenly across the map.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같은 지도에 표시한 결과입니다</a:t>
            </a:r>
            <a:r>
              <a:rPr lang="en-US" altLang="ko-KR" dirty="0"/>
              <a:t>.</a:t>
            </a:r>
            <a:r>
              <a:rPr lang="ko-KR" altLang="en-US" dirty="0"/>
              <a:t> 당연한 결과지만 나무가 많을수록 민원도 많습니다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지도는 단지 전체적으로 골고루 분포하고 있다는 것을 보여주고 있습니다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27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Regional distribution of trees separated by NTA. There are many trees on the side of the Staten Island and Queens.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NTA</a:t>
            </a:r>
            <a:r>
              <a:rPr lang="ko-KR" altLang="en-US" dirty="0"/>
              <a:t>별로 구분한 가로수의 지역별 분포입니다</a:t>
            </a:r>
            <a:r>
              <a:rPr lang="en-US" altLang="ko-KR" dirty="0"/>
              <a:t>. </a:t>
            </a:r>
            <a:r>
              <a:rPr lang="en-US" dirty="0" err="1"/>
              <a:t>staten</a:t>
            </a:r>
            <a:r>
              <a:rPr lang="en-US" dirty="0"/>
              <a:t> island</a:t>
            </a:r>
            <a:r>
              <a:rPr lang="ko-KR" altLang="en-US" dirty="0"/>
              <a:t>와 </a:t>
            </a:r>
            <a:r>
              <a:rPr lang="en-US" dirty="0"/>
              <a:t>queens</a:t>
            </a:r>
            <a:r>
              <a:rPr lang="ko-KR" altLang="en-US" dirty="0"/>
              <a:t>쪽에 많은 나무가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63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if I divide by area and look at the density, there's a lot of trees in Manhattan.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그 지역을 나눠서 밀도를 보면 맨해튼에 나무가 굉장히 많아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8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time, let's compare 311 request and tree quantities by region.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Civil request information was compared with post code because there was no NTA information.</a:t>
            </a:r>
            <a:b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many trees have a large number of complaints, but in a few areas there are more or less complaints than the number of trees.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이번에는 </a:t>
            </a:r>
            <a:r>
              <a:rPr lang="en-US" altLang="ko-KR" dirty="0"/>
              <a:t>311</a:t>
            </a:r>
            <a:r>
              <a:rPr lang="ko-KR" altLang="en-US" dirty="0" err="1"/>
              <a:t>민원이랑</a:t>
            </a:r>
            <a:r>
              <a:rPr lang="ko-KR" altLang="en-US" dirty="0"/>
              <a:t> 나무 수량의 지역별 비교를 보겠습니다</a:t>
            </a:r>
            <a:endParaRPr lang="en-US" altLang="ko-KR" dirty="0"/>
          </a:p>
          <a:p>
            <a:r>
              <a:rPr lang="ko-KR" altLang="en-US" dirty="0" err="1"/>
              <a:t>민원정보는</a:t>
            </a:r>
            <a:r>
              <a:rPr lang="ko-KR" altLang="en-US" dirty="0"/>
              <a:t> </a:t>
            </a:r>
            <a:r>
              <a:rPr lang="en-US" altLang="ko-KR" dirty="0"/>
              <a:t>NTA</a:t>
            </a:r>
            <a:r>
              <a:rPr lang="ko-KR" altLang="en-US" dirty="0" err="1"/>
              <a:t>지역정보가</a:t>
            </a:r>
            <a:r>
              <a:rPr lang="ko-KR" altLang="en-US" dirty="0"/>
              <a:t> 없어서 </a:t>
            </a:r>
            <a:r>
              <a:rPr lang="en-US" altLang="ko-KR" dirty="0"/>
              <a:t>post code</a:t>
            </a:r>
            <a:r>
              <a:rPr lang="ko-KR" altLang="en-US" dirty="0"/>
              <a:t>로 비교하였습니다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전반적으로 나무가 많으면 민원이 많지만 특정 지역에서는 가로수 수에 비해 민원이 많거나 적은 모습을 보입니다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76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like this if you put it on top of it.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to the area, red is a relatively more civil requested area than blue.</a:t>
            </a:r>
            <a:br>
              <a:rPr lang="en-US" dirty="0"/>
            </a:br>
            <a:r>
              <a:rPr lang="en-US" dirty="0"/>
              <a:t>But,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can't find anything unusual yet by this alone.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err="1"/>
              <a:t>겹쳐놓고</a:t>
            </a:r>
            <a:r>
              <a:rPr lang="ko-KR" altLang="en-US" dirty="0"/>
              <a:t> 보면 이렇게 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면적에 비해서 붉은색이 푸른색보다 상대적으로 민원이 더 많은 지역이지만</a:t>
            </a:r>
            <a:endParaRPr lang="en-US" altLang="ko-KR" dirty="0"/>
          </a:p>
          <a:p>
            <a:r>
              <a:rPr lang="ko-KR" altLang="en-US" dirty="0"/>
              <a:t>이것만으로는 아직 별다른 특이점을 발견할 수 없습니다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9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comparison of the density of the trees by borough and the complaints per tree.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result of excluding new tree requests to compare the number of complaints.</a:t>
            </a: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Manhattan is dense with trees, but there are many civil complaints in Brooklyn.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think Manhattan is relatively good at managing trees.</a:t>
            </a:r>
            <a:endParaRPr lang="en-US" dirty="0"/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이것은 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boro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 나무의 밀도와 나무당 발생한 민원의 비교입니다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불만 건수만 비교하기 위해서 신규 가로수 요청은 제외한 결과입니다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전체적으로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맨하탄이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나무의 밀도가 높지만 민원은 오히려 브루클린쪽이 많습니다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err="1"/>
              <a:t>맨하탄이</a:t>
            </a:r>
            <a:r>
              <a:rPr lang="ko-KR" altLang="en-US" dirty="0"/>
              <a:t> 상대적으로 나무를 잘 관리하고 있다고 생각할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858C2-9820-DF44-A17D-8054FE8862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0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1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737487" cy="13716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8255001"/>
            <a:ext cx="24387177" cy="54610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2925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39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2" r:id="rId2"/>
    <p:sldLayoutId id="2147483680" r:id="rId3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66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4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  <a:lvl2pPr marL="9144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6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2pPr>
      <a:lvl3pPr marL="18288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3pPr>
      <a:lvl4pPr marL="27432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4pPr>
      <a:lvl5pPr marL="3657600" indent="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8741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8741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60152" y="4946403"/>
            <a:ext cx="12476279" cy="330855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8" tIns="121900" rIns="243798" bIns="121900" rtlCol="0" anchor="ctr">
            <a:spAutoFit/>
          </a:bodyPr>
          <a:lstStyle/>
          <a:p>
            <a:pPr>
              <a:tabLst>
                <a:tab pos="338138" algn="l"/>
              </a:tabLst>
            </a:pPr>
            <a:r>
              <a:rPr lang="en-US" sz="19900" b="1" dirty="0">
                <a:solidFill>
                  <a:schemeClr val="tx1"/>
                </a:solidFill>
                <a:latin typeface="Montserrat Semi" charset="0"/>
                <a:ea typeface="Montserrat Semi" charset="0"/>
                <a:cs typeface="Montserrat Semi" charset="0"/>
              </a:rPr>
              <a:t>NYC Trees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262281" y="7837816"/>
            <a:ext cx="5580289" cy="861734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243798" tIns="121900" rIns="243798" bIns="121900" rtlCol="0" anchor="ctr">
            <a:spAutoFit/>
          </a:bodyPr>
          <a:lstStyle/>
          <a:p>
            <a:pPr>
              <a:tabLst>
                <a:tab pos="338138" algn="l"/>
              </a:tabLst>
            </a:pPr>
            <a:r>
              <a:rPr lang="en-US" sz="4000" dirty="0">
                <a:solidFill>
                  <a:schemeClr val="tx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presented by: </a:t>
            </a:r>
            <a:r>
              <a:rPr lang="en-US" sz="4000" dirty="0" err="1">
                <a:solidFill>
                  <a:schemeClr val="tx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Kisoo</a:t>
            </a:r>
            <a:r>
              <a:rPr lang="en-US" sz="4000" dirty="0">
                <a:solidFill>
                  <a:schemeClr val="tx1"/>
                </a:solidFill>
                <a:latin typeface="Montserrat Ultra Light" charset="0"/>
                <a:ea typeface="Montserrat Ultra Light" charset="0"/>
                <a:cs typeface="Montserrat Ultra Light" charset="0"/>
              </a:rPr>
              <a:t> Cho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A7E4E-813E-7B47-AE33-14447047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773" y="4304500"/>
            <a:ext cx="3193074" cy="319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C40A67-152B-8947-800D-827CEF948A16}"/>
              </a:ext>
            </a:extLst>
          </p:cNvPr>
          <p:cNvSpPr txBox="1"/>
          <p:nvPr/>
        </p:nvSpPr>
        <p:spPr>
          <a:xfrm>
            <a:off x="1759630" y="766742"/>
            <a:ext cx="11199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Complaints about street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A3528-5D14-CF4F-9732-42D7A5DD25AC}"/>
              </a:ext>
            </a:extLst>
          </p:cNvPr>
          <p:cNvSpPr txBox="1"/>
          <p:nvPr/>
        </p:nvSpPr>
        <p:spPr>
          <a:xfrm>
            <a:off x="13270313" y="10088771"/>
            <a:ext cx="9266720" cy="115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311</a:t>
            </a:r>
            <a:r>
              <a:rPr lang="ko-KR" alt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altLang="ko-KR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service request about street tree by description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The largest percentage of street tree complaints is dead tree.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22FD6-45B6-5544-8432-8A19CBB8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30" y="3153773"/>
            <a:ext cx="21346840" cy="6339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3D75E8-8D67-8B4F-972C-77DA78A85458}"/>
              </a:ext>
            </a:extLst>
          </p:cNvPr>
          <p:cNvSpPr txBox="1"/>
          <p:nvPr/>
        </p:nvSpPr>
        <p:spPr>
          <a:xfrm>
            <a:off x="2216830" y="10088771"/>
            <a:ext cx="9266720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311</a:t>
            </a:r>
            <a:r>
              <a:rPr lang="ko-KR" alt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</a:t>
            </a:r>
            <a:r>
              <a:rPr lang="en-US" altLang="ko-KR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service request about street tree by type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Compared to its width, many trees are concentrated in Manhattan, but complaints about the trees are more common in Brooklyn.</a:t>
            </a:r>
          </a:p>
        </p:txBody>
      </p:sp>
    </p:spTree>
    <p:extLst>
      <p:ext uri="{BB962C8B-B14F-4D97-AF65-F5344CB8AC3E}">
        <p14:creationId xmlns:p14="http://schemas.microsoft.com/office/powerpoint/2010/main" val="78052453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C40A67-152B-8947-800D-827CEF948A16}"/>
              </a:ext>
            </a:extLst>
          </p:cNvPr>
          <p:cNvSpPr txBox="1"/>
          <p:nvPr/>
        </p:nvSpPr>
        <p:spPr>
          <a:xfrm>
            <a:off x="1759630" y="766742"/>
            <a:ext cx="12489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Various statistics for street trees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8A3528-5D14-CF4F-9732-42D7A5DD25AC}"/>
              </a:ext>
            </a:extLst>
          </p:cNvPr>
          <p:cNvSpPr txBox="1"/>
          <p:nvPr/>
        </p:nvSpPr>
        <p:spPr>
          <a:xfrm>
            <a:off x="19417552" y="2422712"/>
            <a:ext cx="4572001" cy="346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NYC Tree data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What kind of trees do you have the most?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How much is the tree’s status-specific quantity?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How much is the tree’s health-specific quantity?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How do the diameter of a tree vary?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9F0950-B81D-9E41-AFC2-DBFB4A19F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89" y="2422712"/>
            <a:ext cx="17220045" cy="1030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398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48DDB6-AA0D-7D43-9BD2-A12469237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30" y="2280397"/>
            <a:ext cx="16256210" cy="9902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B46B7-995D-7E40-A91F-79E87BCC9B70}"/>
              </a:ext>
            </a:extLst>
          </p:cNvPr>
          <p:cNvSpPr txBox="1"/>
          <p:nvPr/>
        </p:nvSpPr>
        <p:spPr>
          <a:xfrm>
            <a:off x="1759630" y="766742"/>
            <a:ext cx="19124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Rank about street tree’s quantity and health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3B29C-F52C-5442-8DD0-84CD4C05F774}"/>
              </a:ext>
            </a:extLst>
          </p:cNvPr>
          <p:cNvSpPr txBox="1"/>
          <p:nvPr/>
        </p:nvSpPr>
        <p:spPr>
          <a:xfrm>
            <a:off x="19014140" y="2845173"/>
            <a:ext cx="4275927" cy="207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Quantity/Health ratio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Comparison of the Quantity Rankings of the Tree and the Healthy Tree Rankings of the NYC Overall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482A6F-5E27-C343-BDFF-B7367177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1960" y="6535271"/>
            <a:ext cx="7738108" cy="45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025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DCF53-1BD7-D948-8F94-0AB5FC0A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0" y="2893732"/>
            <a:ext cx="12072462" cy="689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7F2CED-059C-2B4C-8562-3368EA91DE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4"/>
          <a:stretch/>
        </p:blipFill>
        <p:spPr>
          <a:xfrm>
            <a:off x="12425542" y="2893732"/>
            <a:ext cx="11503959" cy="7245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A3135-8C30-3740-8AE7-41BC5D1AFAAD}"/>
              </a:ext>
            </a:extLst>
          </p:cNvPr>
          <p:cNvSpPr txBox="1"/>
          <p:nvPr/>
        </p:nvSpPr>
        <p:spPr>
          <a:xfrm>
            <a:off x="1759630" y="766742"/>
            <a:ext cx="9733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Classification by tree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D5A59-C1E4-E348-9B37-B85DA0568A2A}"/>
              </a:ext>
            </a:extLst>
          </p:cNvPr>
          <p:cNvSpPr txBox="1"/>
          <p:nvPr/>
        </p:nvSpPr>
        <p:spPr>
          <a:xfrm>
            <a:off x="2216830" y="10384605"/>
            <a:ext cx="9266720" cy="115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Average size of trees for each data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Graphs show the average tree size for each column of data</a:t>
            </a:r>
          </a:p>
        </p:txBody>
      </p:sp>
    </p:spTree>
    <p:extLst>
      <p:ext uri="{BB962C8B-B14F-4D97-AF65-F5344CB8AC3E}">
        <p14:creationId xmlns:p14="http://schemas.microsoft.com/office/powerpoint/2010/main" val="105658516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08977-99A1-8840-8D9C-258F6D1B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93" y="2902816"/>
            <a:ext cx="7443151" cy="5972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E2C224-B600-5F4A-9E15-81D2E5747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788" y="2902816"/>
            <a:ext cx="7737286" cy="5692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1961DF-C11C-4346-A752-E1CC00EC8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9952" y="2902816"/>
            <a:ext cx="7685928" cy="6275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B6C04-29A4-1941-A1E0-FE866FEB6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05" y="2768346"/>
            <a:ext cx="7443151" cy="5972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6E2EC4-4D1E-7C47-A9B9-79CF01366445}"/>
              </a:ext>
            </a:extLst>
          </p:cNvPr>
          <p:cNvSpPr txBox="1"/>
          <p:nvPr/>
        </p:nvSpPr>
        <p:spPr>
          <a:xfrm>
            <a:off x="1759630" y="766742"/>
            <a:ext cx="9344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Ratio by number of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5998A6-7AFF-EE4D-9D9E-94B40A8848E6}"/>
              </a:ext>
            </a:extLst>
          </p:cNvPr>
          <p:cNvSpPr txBox="1"/>
          <p:nvPr/>
        </p:nvSpPr>
        <p:spPr>
          <a:xfrm>
            <a:off x="2216830" y="10088771"/>
            <a:ext cx="9266720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Percentage of tree quantities for each data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The graph shows the percentage of trees for each data column</a:t>
            </a:r>
            <a:r>
              <a:rPr lang="ko-KR" altLang="en-US" sz="20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2000" dirty="0">
                <a:latin typeface="Montserrat Light" charset="0"/>
                <a:ea typeface="Montserrat Light" charset="0"/>
                <a:cs typeface="Montserrat Light" charset="0"/>
              </a:rPr>
              <a:t>like status, borough, species,</a:t>
            </a:r>
            <a:r>
              <a:rPr lang="ko-KR" altLang="en-US" sz="2000" dirty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en-US" altLang="ko-KR" sz="2000" dirty="0">
                <a:latin typeface="Montserrat Light" charset="0"/>
                <a:ea typeface="Montserrat Light" charset="0"/>
                <a:cs typeface="Montserrat Light" charset="0"/>
              </a:rPr>
              <a:t>etc.</a:t>
            </a:r>
            <a:endParaRPr lang="en-US" sz="20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D7F73A-1369-6D40-86D1-8F66DCF5E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4958" y="9543724"/>
            <a:ext cx="6147963" cy="34610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392E75-E3F0-B149-98BE-92A32877D4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3550" y="9531370"/>
            <a:ext cx="5213353" cy="3461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36047B-A7A9-C048-B4CF-B01DC6BB85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4137" r="19808" b="10277"/>
          <a:stretch/>
        </p:blipFill>
        <p:spPr>
          <a:xfrm>
            <a:off x="13107356" y="9091188"/>
            <a:ext cx="1965739" cy="3189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920E5D1-D220-BD49-9FA6-B9538F9EB2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483" b="46340"/>
          <a:stretch/>
        </p:blipFill>
        <p:spPr>
          <a:xfrm>
            <a:off x="19013295" y="9091188"/>
            <a:ext cx="2451287" cy="39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3160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D6BC34-41CB-6C42-92A6-69ED06572AED}"/>
              </a:ext>
            </a:extLst>
          </p:cNvPr>
          <p:cNvSpPr txBox="1"/>
          <p:nvPr/>
        </p:nvSpPr>
        <p:spPr>
          <a:xfrm>
            <a:off x="1759630" y="766742"/>
            <a:ext cx="12162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Compare data by each borough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28DE6-3B13-F340-A705-33F2B4871D9E}"/>
              </a:ext>
            </a:extLst>
          </p:cNvPr>
          <p:cNvSpPr txBox="1"/>
          <p:nvPr/>
        </p:nvSpPr>
        <p:spPr>
          <a:xfrm>
            <a:off x="15840635" y="2639424"/>
            <a:ext cx="7180491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Comparision</a:t>
            </a: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data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Comparison between the number of complaints and the number of trees by borough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1A402C-BB27-F044-BA4E-9BC0A0AE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30" y="2639424"/>
            <a:ext cx="13272602" cy="916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48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D6BC34-41CB-6C42-92A6-69ED06572AED}"/>
              </a:ext>
            </a:extLst>
          </p:cNvPr>
          <p:cNvSpPr txBox="1"/>
          <p:nvPr/>
        </p:nvSpPr>
        <p:spPr>
          <a:xfrm>
            <a:off x="1759630" y="766742"/>
            <a:ext cx="121629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Compare data by each borough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28DE6-3B13-F340-A705-33F2B4871D9E}"/>
              </a:ext>
            </a:extLst>
          </p:cNvPr>
          <p:cNvSpPr txBox="1"/>
          <p:nvPr/>
        </p:nvSpPr>
        <p:spPr>
          <a:xfrm>
            <a:off x="15840635" y="2639424"/>
            <a:ext cx="7180491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Comparision</a:t>
            </a: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 data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Comparison between the number of complaints and average size of trees by borough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DCB59-1980-994D-9B57-09C0A574F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30" y="2639424"/>
            <a:ext cx="13308286" cy="916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C3C1F-3999-4F4F-AB7E-4EC9BC9AD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8040" y="6256618"/>
            <a:ext cx="8019039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186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8255000"/>
            <a:ext cx="24387175" cy="5461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59630" y="766742"/>
            <a:ext cx="81868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Conclusion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5030" y="3219077"/>
            <a:ext cx="20726170" cy="197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Insight</a:t>
            </a:r>
            <a:endParaRPr lang="en-US" sz="2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It's hard to find the right data as a criterion for classification, except for the region.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entrepreneurial activities differ substantially depending on the type of organization and creativity involved</a:t>
            </a:r>
            <a:r>
              <a:rPr lang="en-US" sz="24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75029" y="5486746"/>
            <a:ext cx="20726171" cy="197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Future works</a:t>
            </a:r>
            <a:endParaRPr lang="en-US" sz="2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Data relating to pedestrian discomfort will be used.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Analysis of abnormal stem or root conditions and related data is scheduled</a:t>
            </a:r>
            <a:endParaRPr lang="en-US" sz="24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0A17C0B-B81B-054E-B8BA-8F2D902C726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04" t="34273" r="-104" b="20941"/>
          <a:stretch/>
        </p:blipFill>
        <p:spPr>
          <a:xfrm>
            <a:off x="-3" y="8255000"/>
            <a:ext cx="24387177" cy="5461000"/>
          </a:xfrm>
        </p:spPr>
      </p:pic>
    </p:spTree>
    <p:extLst>
      <p:ext uri="{BB962C8B-B14F-4D97-AF65-F5344CB8AC3E}">
        <p14:creationId xmlns:p14="http://schemas.microsoft.com/office/powerpoint/2010/main" val="22910683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63" y="0"/>
            <a:ext cx="7734465" cy="13716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15630" y="3740519"/>
            <a:ext cx="13831658" cy="197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NYC Open data – 2015 Street Tree census</a:t>
            </a:r>
            <a:endParaRPr lang="en-US" sz="2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Tree data collected includes tree species, diameter and perception of health. Accompanying </a:t>
            </a:r>
            <a:r>
              <a:rPr lang="en-US" sz="2400" dirty="0" err="1">
                <a:latin typeface="Montserrat Light" charset="0"/>
                <a:ea typeface="Montserrat Light" charset="0"/>
                <a:cs typeface="Montserrat Light" charset="0"/>
              </a:rPr>
              <a:t>blockface</a:t>
            </a: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 data is available indicating status of data collection and data release citywide.</a:t>
            </a:r>
            <a:endParaRPr lang="en-US" sz="2400" dirty="0">
              <a:solidFill>
                <a:schemeClr val="tx2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15629" y="6560807"/>
            <a:ext cx="13831659" cy="1974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NYC Open data - 311 Service Requests from 2010 to Present</a:t>
            </a:r>
            <a:endParaRPr lang="en-US" sz="28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Montserrat Light" charset="0"/>
                <a:ea typeface="Montserrat Light" charset="0"/>
                <a:cs typeface="Montserrat Light" charset="0"/>
              </a:rPr>
              <a:t>All 311 Service Requests from 2010 to present</a:t>
            </a:r>
            <a:r>
              <a:rPr lang="en-US" sz="24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. Contains vast amounts of data, only relevant street tree data for 2015 are used in the analysis.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3781" y="10244772"/>
            <a:ext cx="4600031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Confirmation of civil requests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Check what requests have been received for the trees</a:t>
            </a:r>
          </a:p>
        </p:txBody>
      </p:sp>
      <p:sp>
        <p:nvSpPr>
          <p:cNvPr id="16" name="Text Placeholder 33"/>
          <p:cNvSpPr txBox="1">
            <a:spLocks/>
          </p:cNvSpPr>
          <p:nvPr/>
        </p:nvSpPr>
        <p:spPr>
          <a:xfrm>
            <a:off x="8915628" y="10363599"/>
            <a:ext cx="1392490" cy="109568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8400" dirty="0">
                <a:solidFill>
                  <a:schemeClr val="accent1"/>
                </a:solidFill>
                <a:latin typeface="Montserrat Light" charset="0"/>
                <a:cs typeface="Montserrat Light" charset="0"/>
              </a:rPr>
              <a:t>01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009120" y="10244772"/>
            <a:ext cx="4832348" cy="115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Data analysis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Analyze data based on requests</a:t>
            </a:r>
          </a:p>
        </p:txBody>
      </p:sp>
      <p:sp>
        <p:nvSpPr>
          <p:cNvPr id="22" name="Text Placeholder 33"/>
          <p:cNvSpPr txBox="1">
            <a:spLocks/>
          </p:cNvSpPr>
          <p:nvPr/>
        </p:nvSpPr>
        <p:spPr>
          <a:xfrm>
            <a:off x="15490967" y="10363599"/>
            <a:ext cx="1392490" cy="109568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8400" dirty="0">
                <a:solidFill>
                  <a:schemeClr val="accent2"/>
                </a:solidFill>
                <a:latin typeface="Montserrat Light" charset="0"/>
                <a:cs typeface="Montserrat Light" charset="0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15630" y="1130397"/>
            <a:ext cx="14223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  <a:latin typeface="Montserrat Light" charset="0"/>
                <a:ea typeface="Montserrat Light" charset="0"/>
                <a:cs typeface="Montserrat Light" charset="0"/>
              </a:rPr>
              <a:t>What kind of trees are there in NYC?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C85D8E-ADE8-5B45-9315-E7DD90D9D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864"/>
          <a:stretch/>
        </p:blipFill>
        <p:spPr>
          <a:xfrm>
            <a:off x="1" y="0"/>
            <a:ext cx="773748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630" y="766742"/>
            <a:ext cx="4755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90C64-F10D-BD4D-9C47-814B440C5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30" y="2319245"/>
            <a:ext cx="10129134" cy="9594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321A59-9D70-FC44-902B-8BC8346D5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068" y="2319244"/>
            <a:ext cx="9976154" cy="950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12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759630" y="766742"/>
            <a:ext cx="4755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94ADB-43D4-9E49-8183-469574448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00" y="1967071"/>
            <a:ext cx="14188582" cy="11377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9EBC00-7351-9449-A9AD-15853C2B7E0C}"/>
              </a:ext>
            </a:extLst>
          </p:cNvPr>
          <p:cNvSpPr txBox="1"/>
          <p:nvPr/>
        </p:nvSpPr>
        <p:spPr>
          <a:xfrm>
            <a:off x="15443184" y="1967071"/>
            <a:ext cx="9266720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Distri</a:t>
            </a:r>
            <a:r>
              <a:rPr lang="en-US" sz="2800" b="1" dirty="0">
                <a:solidFill>
                  <a:srgbClr val="000000"/>
                </a:solidFill>
                <a:latin typeface="Montserrat Semi" charset="0"/>
                <a:ea typeface="Montserrat Semi" charset="0"/>
                <a:cs typeface="Montserrat Semi" charset="0"/>
              </a:rPr>
              <a:t>bution of tree and complaint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Of course, the more trees there are, the more complaints there are.</a:t>
            </a:r>
            <a:b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</a:b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This map just shows that it's distributed evenly across the board.</a:t>
            </a:r>
          </a:p>
        </p:txBody>
      </p:sp>
    </p:spTree>
    <p:extLst>
      <p:ext uri="{BB962C8B-B14F-4D97-AF65-F5344CB8AC3E}">
        <p14:creationId xmlns:p14="http://schemas.microsoft.com/office/powerpoint/2010/main" val="2826504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E2E43E-7DCB-DB4D-A365-436D985F1B8C}"/>
              </a:ext>
            </a:extLst>
          </p:cNvPr>
          <p:cNvSpPr txBox="1"/>
          <p:nvPr/>
        </p:nvSpPr>
        <p:spPr>
          <a:xfrm>
            <a:off x="1759630" y="766742"/>
            <a:ext cx="7651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Distribution by NTA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89824-377E-F94F-91CB-F7203EB1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30" y="1967071"/>
            <a:ext cx="20935480" cy="9570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EC621-A9B1-ED45-B6E6-97C993DC832D}"/>
              </a:ext>
            </a:extLst>
          </p:cNvPr>
          <p:cNvSpPr txBox="1"/>
          <p:nvPr/>
        </p:nvSpPr>
        <p:spPr>
          <a:xfrm>
            <a:off x="1759630" y="11541376"/>
            <a:ext cx="9266720" cy="115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Street tree distribution by Neighborhood Tabulation Areas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There are many trees on the side of Staten Island and Queens.</a:t>
            </a:r>
          </a:p>
        </p:txBody>
      </p:sp>
    </p:spTree>
    <p:extLst>
      <p:ext uri="{BB962C8B-B14F-4D97-AF65-F5344CB8AC3E}">
        <p14:creationId xmlns:p14="http://schemas.microsoft.com/office/powerpoint/2010/main" val="35571565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E2E43E-7DCB-DB4D-A365-436D985F1B8C}"/>
              </a:ext>
            </a:extLst>
          </p:cNvPr>
          <p:cNvSpPr txBox="1"/>
          <p:nvPr/>
        </p:nvSpPr>
        <p:spPr>
          <a:xfrm>
            <a:off x="1759630" y="766742"/>
            <a:ext cx="7651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Distribution by NTA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EC621-A9B1-ED45-B6E6-97C993DC832D}"/>
              </a:ext>
            </a:extLst>
          </p:cNvPr>
          <p:cNvSpPr txBox="1"/>
          <p:nvPr/>
        </p:nvSpPr>
        <p:spPr>
          <a:xfrm>
            <a:off x="1759630" y="11541376"/>
            <a:ext cx="9266720" cy="115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Street tree distribution by Neighborhood Tabulation Areas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Manhattan has a relatively high density of trees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9D863-8C67-3443-ACAF-41EF5FAB1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29" y="1967070"/>
            <a:ext cx="20894513" cy="957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2950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8FA4EB-95BD-C44C-A6C7-6D18207E17F4}"/>
              </a:ext>
            </a:extLst>
          </p:cNvPr>
          <p:cNvSpPr txBox="1"/>
          <p:nvPr/>
        </p:nvSpPr>
        <p:spPr>
          <a:xfrm>
            <a:off x="1759630" y="766742"/>
            <a:ext cx="9580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Distribution by Postcode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184FF-1B0E-EE46-9E6F-DB8A90796EFA}"/>
              </a:ext>
            </a:extLst>
          </p:cNvPr>
          <p:cNvSpPr txBox="1"/>
          <p:nvPr/>
        </p:nvSpPr>
        <p:spPr>
          <a:xfrm>
            <a:off x="1759630" y="11541376"/>
            <a:ext cx="9266720" cy="115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Street tree/Complaint distribution by Postcode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Almost the same except for a few regions.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95108-22CB-E24B-AB6B-9D1292DA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30" y="2314941"/>
            <a:ext cx="10477194" cy="8308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904565-A9C3-2A4C-A2C1-DA6399549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9547" y="2314941"/>
            <a:ext cx="10482214" cy="830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1686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8FA4EB-95BD-C44C-A6C7-6D18207E17F4}"/>
              </a:ext>
            </a:extLst>
          </p:cNvPr>
          <p:cNvSpPr txBox="1"/>
          <p:nvPr/>
        </p:nvSpPr>
        <p:spPr>
          <a:xfrm>
            <a:off x="1759630" y="766742"/>
            <a:ext cx="9580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Distribution by Postcode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184FF-1B0E-EE46-9E6F-DB8A90796EFA}"/>
              </a:ext>
            </a:extLst>
          </p:cNvPr>
          <p:cNvSpPr txBox="1"/>
          <p:nvPr/>
        </p:nvSpPr>
        <p:spPr>
          <a:xfrm>
            <a:off x="1759630" y="11541376"/>
            <a:ext cx="9266720" cy="1152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Street tree/Complaint distribution by Postcode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Red area is relatively more requested area than blue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7F56B-E86E-2546-B760-3F5517EA0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29" y="2346138"/>
            <a:ext cx="16340111" cy="911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2810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8FA4EB-95BD-C44C-A6C7-6D18207E17F4}"/>
              </a:ext>
            </a:extLst>
          </p:cNvPr>
          <p:cNvSpPr txBox="1"/>
          <p:nvPr/>
        </p:nvSpPr>
        <p:spPr>
          <a:xfrm>
            <a:off x="1759630" y="766742"/>
            <a:ext cx="9357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Distribution by Borough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184FF-1B0E-EE46-9E6F-DB8A90796EFA}"/>
              </a:ext>
            </a:extLst>
          </p:cNvPr>
          <p:cNvSpPr txBox="1"/>
          <p:nvPr/>
        </p:nvSpPr>
        <p:spPr>
          <a:xfrm>
            <a:off x="1759630" y="11541376"/>
            <a:ext cx="9266720" cy="1614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2"/>
                </a:solidFill>
                <a:latin typeface="Montserrat Semi" charset="0"/>
                <a:ea typeface="Montserrat Semi" charset="0"/>
                <a:cs typeface="Montserrat Semi" charset="0"/>
              </a:rPr>
              <a:t>Street tree/Complaint distribution by Borough</a:t>
            </a:r>
            <a:endParaRPr lang="en-US" sz="2400" b="1" dirty="0">
              <a:solidFill>
                <a:schemeClr val="tx2"/>
              </a:solidFill>
              <a:latin typeface="Montserrat Semi" charset="0"/>
              <a:ea typeface="Montserrat Semi" charset="0"/>
              <a:cs typeface="Montserrat Semi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 Light" charset="0"/>
                <a:ea typeface="Montserrat Light" charset="0"/>
                <a:cs typeface="Montserrat Light" charset="0"/>
              </a:rPr>
              <a:t>Compared to its width, many trees are concentrated in Manhattan, but complaints about the trees are more common in Brooklyn.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18CCC-1849-8942-9FD8-380CAA43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629" y="2211668"/>
            <a:ext cx="10135461" cy="8384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9DA32-FF6B-814B-A8B6-72AC8F41C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4420" y="2211668"/>
            <a:ext cx="10065446" cy="83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565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Black Minimal 1">
      <a:dk1>
        <a:srgbClr val="000000"/>
      </a:dk1>
      <a:lt1>
        <a:srgbClr val="FFFFFF"/>
      </a:lt1>
      <a:dk2>
        <a:srgbClr val="000000"/>
      </a:dk2>
      <a:lt2>
        <a:srgbClr val="F6F7FA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B0B1B3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3596</TotalTime>
  <Words>1029</Words>
  <Application>Microsoft Macintosh PowerPoint</Application>
  <PresentationFormat>Custom</PresentationFormat>
  <Paragraphs>190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맑은 고딕</vt:lpstr>
      <vt:lpstr>Montserrat Light</vt:lpstr>
      <vt:lpstr>Montserrat Semi</vt:lpstr>
      <vt:lpstr>Montserrat Ultra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64</cp:revision>
  <dcterms:created xsi:type="dcterms:W3CDTF">2016-03-02T16:16:57Z</dcterms:created>
  <dcterms:modified xsi:type="dcterms:W3CDTF">2019-08-04T21:30:26Z</dcterms:modified>
</cp:coreProperties>
</file>